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69" r:id="rId5"/>
    <p:sldId id="261" r:id="rId6"/>
    <p:sldId id="270" r:id="rId7"/>
    <p:sldId id="265" r:id="rId8"/>
    <p:sldId id="266" r:id="rId9"/>
    <p:sldId id="260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95"/>
    <p:restoredTop sz="94595"/>
  </p:normalViewPr>
  <p:slideViewPr>
    <p:cSldViewPr snapToGrid="0" snapToObjects="1">
      <p:cViewPr>
        <p:scale>
          <a:sx n="80" d="100"/>
          <a:sy n="80" d="100"/>
        </p:scale>
        <p:origin x="3152" y="1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7E30-8B9F-F642-9986-F167333FCA73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FBD1-3F91-7747-AF50-676AD5FF4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7E30-8B9F-F642-9986-F167333FCA73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FBD1-3F91-7747-AF50-676AD5FF4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7E30-8B9F-F642-9986-F167333FCA73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FBD1-3F91-7747-AF50-676AD5FF4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7E30-8B9F-F642-9986-F167333FCA73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FBD1-3F91-7747-AF50-676AD5FF4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7E30-8B9F-F642-9986-F167333FCA73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FBD1-3F91-7747-AF50-676AD5FF4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7E30-8B9F-F642-9986-F167333FCA73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FBD1-3F91-7747-AF50-676AD5FF4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7E30-8B9F-F642-9986-F167333FCA73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FBD1-3F91-7747-AF50-676AD5FF4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7E30-8B9F-F642-9986-F167333FCA73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FBD1-3F91-7747-AF50-676AD5FF4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7E30-8B9F-F642-9986-F167333FCA73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FBD1-3F91-7747-AF50-676AD5FF4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7E30-8B9F-F642-9986-F167333FCA73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FBD1-3F91-7747-AF50-676AD5FF4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7E30-8B9F-F642-9986-F167333FCA73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5FBD1-3F91-7747-AF50-676AD5FF4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97E30-8B9F-F642-9986-F167333FCA73}" type="datetimeFigureOut">
              <a:rPr lang="en-US" smtClean="0"/>
              <a:pPr/>
              <a:t>1/9/17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5FBD1-3F91-7747-AF50-676AD5FF4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edTPA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Elementary Mathematics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Make clear connections to research and theory</a:t>
            </a:r>
            <a:endParaRPr lang="en-US" dirty="0"/>
          </a:p>
        </p:txBody>
      </p:sp>
      <p:pic>
        <p:nvPicPr>
          <p:cNvPr id="6" name="Picture 5" descr="Screen Shot 2013-11-24 at 10.24.2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3206"/>
            <a:ext cx="9144000" cy="27915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5778500"/>
            <a:ext cx="1730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Rubrics 3, 10, 15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746500" y="3460750"/>
            <a:ext cx="5397500" cy="1364044"/>
            <a:chOff x="3746500" y="3460750"/>
            <a:chExt cx="5397500" cy="1364044"/>
          </a:xfrm>
        </p:grpSpPr>
        <p:sp>
          <p:nvSpPr>
            <p:cNvPr id="8" name="Rectangle 7"/>
            <p:cNvSpPr/>
            <p:nvPr/>
          </p:nvSpPr>
          <p:spPr>
            <a:xfrm>
              <a:off x="3746500" y="4159250"/>
              <a:ext cx="1651000" cy="665544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492750" y="4159250"/>
              <a:ext cx="1587500" cy="665544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286625" y="3460750"/>
              <a:ext cx="1857375" cy="69850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25"/>
          </a:xfrm>
        </p:spPr>
        <p:txBody>
          <a:bodyPr>
            <a:normAutofit/>
          </a:bodyPr>
          <a:lstStyle/>
          <a:p>
            <a:r>
              <a:rPr lang="en-US" dirty="0" smtClean="0"/>
              <a:t>The Big Picture</a:t>
            </a:r>
            <a:endParaRPr lang="en-US" dirty="0"/>
          </a:p>
        </p:txBody>
      </p:sp>
      <p:pic>
        <p:nvPicPr>
          <p:cNvPr id="5" name="Picture 4" descr="Screen Shot 2013-11-24 at 7.49.3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125" y="986074"/>
            <a:ext cx="6715125" cy="5871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999" y="274638"/>
            <a:ext cx="868362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Plan a “Learning Segment”  </a:t>
            </a:r>
            <a:r>
              <a:rPr lang="en-US" sz="3556" dirty="0" smtClean="0"/>
              <a:t>(3-5 lessons) </a:t>
            </a:r>
            <a:endParaRPr lang="en-US" sz="3556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>
              <a:buNone/>
            </a:pPr>
            <a:r>
              <a:rPr lang="en-US" dirty="0" smtClean="0"/>
              <a:t>Consistent with the Common Core and the NCTM Standards, the learning segment should enable students to work on the development of:</a:t>
            </a:r>
          </a:p>
          <a:p>
            <a:pPr defTabSz="396875">
              <a:buNone/>
            </a:pPr>
            <a:r>
              <a:rPr lang="en-US" dirty="0" smtClean="0"/>
              <a:t>• conceptual understanding;</a:t>
            </a:r>
          </a:p>
          <a:p>
            <a:pPr defTabSz="396875">
              <a:buNone/>
            </a:pPr>
            <a:r>
              <a:rPr lang="en-US" dirty="0" smtClean="0"/>
              <a:t>• procedural fluency; </a:t>
            </a:r>
          </a:p>
          <a:p>
            <a:pPr defTabSz="396875">
              <a:buNone/>
            </a:pPr>
            <a:r>
              <a:rPr lang="en-US" dirty="0" smtClean="0"/>
              <a:t>• mathematical reasoning and/or PS skills; and</a:t>
            </a:r>
          </a:p>
          <a:p>
            <a:pPr defTabSz="396875">
              <a:buNone/>
            </a:pPr>
            <a:r>
              <a:rPr lang="en-US" sz="2581" dirty="0" smtClean="0"/>
              <a:t>Reasoning: students </a:t>
            </a:r>
            <a:r>
              <a:rPr lang="en-US" sz="2581" dirty="0"/>
              <a:t>develop and express insights about the mathematical competencies</a:t>
            </a:r>
            <a:r>
              <a:rPr lang="en-US" sz="2581" dirty="0" smtClean="0"/>
              <a:t> they </a:t>
            </a:r>
            <a:r>
              <a:rPr lang="en-US" sz="2581" dirty="0"/>
              <a:t>are developing.</a:t>
            </a:r>
            <a:r>
              <a:rPr lang="en-US" sz="2581" dirty="0" smtClean="0"/>
              <a:t> </a:t>
            </a:r>
          </a:p>
          <a:p>
            <a:pPr defTabSz="396875">
              <a:buNone/>
            </a:pPr>
            <a:r>
              <a:rPr lang="en-US" sz="2581" dirty="0" smtClean="0"/>
              <a:t>Problem Solving: students draw </a:t>
            </a:r>
            <a:r>
              <a:rPr lang="en-US" sz="2581" dirty="0"/>
              <a:t>on the competencies that they are developing to engage in a task for which the solution is not known.</a:t>
            </a:r>
            <a:r>
              <a:rPr lang="en-US" sz="2581" dirty="0" smtClean="0"/>
              <a:t>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999" y="274638"/>
            <a:ext cx="868362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Plan a “Learning Segment”  </a:t>
            </a:r>
            <a:r>
              <a:rPr lang="en-US" sz="3556" dirty="0" smtClean="0"/>
              <a:t>(3-5 lessons) </a:t>
            </a:r>
            <a:endParaRPr lang="en-US" sz="3556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>
              <a:buNone/>
            </a:pPr>
            <a:r>
              <a:rPr lang="en-US" dirty="0" smtClean="0"/>
              <a:t>Consistent with the Common Core and the NCTM Standards, the learning segment should enable students to work on the development of:</a:t>
            </a:r>
          </a:p>
          <a:p>
            <a:pPr defTabSz="396875">
              <a:buNone/>
            </a:pPr>
            <a:r>
              <a:rPr lang="en-US" dirty="0" smtClean="0"/>
              <a:t>• </a:t>
            </a:r>
            <a:r>
              <a:rPr lang="en-US" dirty="0" smtClean="0">
                <a:solidFill>
                  <a:srgbClr val="FF0000"/>
                </a:solidFill>
              </a:rPr>
              <a:t>conceptual understanding</a:t>
            </a:r>
            <a:r>
              <a:rPr lang="en-US" dirty="0" smtClean="0"/>
              <a:t>;</a:t>
            </a:r>
          </a:p>
          <a:p>
            <a:pPr defTabSz="396875">
              <a:buNone/>
            </a:pPr>
            <a:r>
              <a:rPr lang="en-US" dirty="0" smtClean="0"/>
              <a:t>• </a:t>
            </a:r>
            <a:r>
              <a:rPr lang="en-US" dirty="0" smtClean="0">
                <a:solidFill>
                  <a:srgbClr val="FF0000"/>
                </a:solidFill>
              </a:rPr>
              <a:t>procedural fluency</a:t>
            </a:r>
            <a:r>
              <a:rPr lang="en-US" dirty="0" smtClean="0"/>
              <a:t>; </a:t>
            </a:r>
          </a:p>
          <a:p>
            <a:pPr defTabSz="396875">
              <a:buNone/>
            </a:pPr>
            <a:r>
              <a:rPr lang="en-US" dirty="0" smtClean="0"/>
              <a:t>• </a:t>
            </a:r>
            <a:r>
              <a:rPr lang="en-US" dirty="0" smtClean="0">
                <a:solidFill>
                  <a:srgbClr val="FF0000"/>
                </a:solidFill>
              </a:rPr>
              <a:t>mathematical reasoning and/or PS skills</a:t>
            </a:r>
            <a:r>
              <a:rPr lang="en-US" dirty="0" smtClean="0"/>
              <a:t>; and</a:t>
            </a:r>
          </a:p>
          <a:p>
            <a:pPr defTabSz="396875">
              <a:buNone/>
            </a:pPr>
            <a:r>
              <a:rPr lang="en-US" sz="2581" dirty="0" smtClean="0"/>
              <a:t>Reasoning: students </a:t>
            </a:r>
            <a:r>
              <a:rPr lang="en-US" sz="2581" dirty="0"/>
              <a:t>develop and express insights about the mathematical competencies</a:t>
            </a:r>
            <a:r>
              <a:rPr lang="en-US" sz="2581" dirty="0" smtClean="0"/>
              <a:t> they </a:t>
            </a:r>
            <a:r>
              <a:rPr lang="en-US" sz="2581" dirty="0"/>
              <a:t>are developing.</a:t>
            </a:r>
            <a:r>
              <a:rPr lang="en-US" sz="2581" dirty="0" smtClean="0"/>
              <a:t> </a:t>
            </a:r>
          </a:p>
          <a:p>
            <a:pPr defTabSz="396875">
              <a:buNone/>
            </a:pPr>
            <a:r>
              <a:rPr lang="en-US" sz="2581" dirty="0" smtClean="0"/>
              <a:t>Problem Solving: students draw </a:t>
            </a:r>
            <a:r>
              <a:rPr lang="en-US" sz="2581" dirty="0"/>
              <a:t>on the competencies that they are developing to engage in a task for which the solution is not known.</a:t>
            </a:r>
            <a:r>
              <a:rPr lang="en-US" sz="2581" dirty="0" smtClean="0"/>
              <a:t>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83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will provide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 smtClean="0"/>
              <a:t>Artifacts</a:t>
            </a:r>
          </a:p>
          <a:p>
            <a:pPr lvl="2"/>
            <a:r>
              <a:rPr lang="en-US" dirty="0" smtClean="0"/>
              <a:t>Lesson plans, instructional and assessment materials, video clips, student work samples, student voice evidence.  </a:t>
            </a:r>
          </a:p>
          <a:p>
            <a:pPr marL="457200" lvl="1" indent="0">
              <a:buNone/>
            </a:pPr>
            <a:r>
              <a:rPr lang="en-US" dirty="0" smtClean="0"/>
              <a:t>Commentaries</a:t>
            </a:r>
          </a:p>
          <a:p>
            <a:pPr lvl="2"/>
            <a:r>
              <a:rPr lang="en-US" dirty="0" smtClean="0"/>
              <a:t>Describe your artifacts, </a:t>
            </a:r>
            <a:r>
              <a:rPr lang="en-US" dirty="0"/>
              <a:t>explain the rationale behind their choice, and analyze what you have learned about your teaching practice and your students’ learning and their understanding of their own learning. </a:t>
            </a:r>
            <a:endParaRPr lang="en-US" dirty="0" smtClean="0"/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will be assessed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… via 18 rubrics.   The rubrics will concentrate on planning (5 rubrics), instruction </a:t>
            </a:r>
            <a:r>
              <a:rPr lang="en-US" dirty="0"/>
              <a:t>(5 rubrics</a:t>
            </a:r>
            <a:r>
              <a:rPr lang="en-US" dirty="0" smtClean="0"/>
              <a:t>), assessment </a:t>
            </a:r>
            <a:r>
              <a:rPr lang="en-US" dirty="0"/>
              <a:t>(5 rubrics</a:t>
            </a:r>
            <a:r>
              <a:rPr lang="en-US" dirty="0" smtClean="0"/>
              <a:t>), and student voice (3 </a:t>
            </a:r>
            <a:r>
              <a:rPr lang="en-US" dirty="0"/>
              <a:t>rubrics</a:t>
            </a:r>
            <a:r>
              <a:rPr lang="en-US" dirty="0" smtClean="0"/>
              <a:t>).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48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013"/>
            <a:ext cx="8229600" cy="900112"/>
          </a:xfrm>
        </p:spPr>
        <p:txBody>
          <a:bodyPr/>
          <a:lstStyle/>
          <a:p>
            <a:r>
              <a:rPr lang="en-US" dirty="0" smtClean="0"/>
              <a:t>How do the rubrics work?</a:t>
            </a:r>
            <a:endParaRPr lang="en-US" dirty="0"/>
          </a:p>
        </p:txBody>
      </p:sp>
      <p:pic>
        <p:nvPicPr>
          <p:cNvPr id="4" name="Picture 3" descr="Screen Shot 2013-11-25 at 12.20.3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3666"/>
            <a:ext cx="9144000" cy="567716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2444749"/>
            <a:ext cx="9144000" cy="57626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8000" dirty="0" smtClean="0"/>
              <a:t>Not Ready                                   Successful Novice	               Highly Accomplished</a:t>
            </a:r>
            <a:endParaRPr lang="en-US" sz="8000" dirty="0"/>
          </a:p>
        </p:txBody>
      </p:sp>
      <p:sp>
        <p:nvSpPr>
          <p:cNvPr id="3" name="TextBox 2"/>
          <p:cNvSpPr txBox="1"/>
          <p:nvPr/>
        </p:nvSpPr>
        <p:spPr>
          <a:xfrm rot="19652809">
            <a:off x="-433137" y="3508675"/>
            <a:ext cx="9555629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/>
              <a:t>Take some time to look at rubric levels, 2-4</a:t>
            </a:r>
            <a:r>
              <a:rPr lang="is-IS" sz="4000" dirty="0" smtClean="0"/>
              <a:t>….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ln w="158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1          2             3              4             5</a:t>
            </a:r>
            <a:br>
              <a:rPr lang="en-US" dirty="0" smtClean="0"/>
            </a:br>
            <a:r>
              <a:rPr lang="en-US" sz="2667" dirty="0" smtClean="0"/>
              <a:t>Not Ready		               Successful Novice 		   Highly Accomplished</a:t>
            </a:r>
            <a:endParaRPr lang="en-US" sz="2667" dirty="0"/>
          </a:p>
        </p:txBody>
      </p:sp>
      <p:sp>
        <p:nvSpPr>
          <p:cNvPr id="7" name="TextBox 6"/>
          <p:cNvSpPr txBox="1"/>
          <p:nvPr/>
        </p:nvSpPr>
        <p:spPr>
          <a:xfrm>
            <a:off x="460375" y="1825625"/>
            <a:ext cx="22342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Teacher Focus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030648" y="1825625"/>
            <a:ext cx="2243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Student Focus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60375" y="2730500"/>
            <a:ext cx="1951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Whole Class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030648" y="2730500"/>
            <a:ext cx="19838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Individuals/</a:t>
            </a:r>
          </a:p>
          <a:p>
            <a:r>
              <a:rPr lang="en-US" sz="2800" dirty="0" smtClean="0"/>
              <a:t>Flex. Groups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60375" y="4096405"/>
            <a:ext cx="22563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Indiscriminate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030648" y="4096405"/>
            <a:ext cx="311335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Intentional/ </a:t>
            </a:r>
          </a:p>
          <a:p>
            <a:r>
              <a:rPr lang="en-US" sz="2800" dirty="0" smtClean="0"/>
              <a:t>Connected to </a:t>
            </a:r>
          </a:p>
          <a:p>
            <a:r>
              <a:rPr lang="en-US" sz="2800" dirty="0" smtClean="0"/>
              <a:t>theory and research</a:t>
            </a:r>
            <a:endParaRPr lang="en-US" sz="28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048000" y="2111375"/>
            <a:ext cx="269875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048000" y="3030537"/>
            <a:ext cx="269875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048000" y="4443412"/>
            <a:ext cx="269875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Demonstrate your ability to differentiate for the needs of specific students. 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/>
              <a:t>The three tasks and the evidence you provide for each are framed by your understandings of your students and their learning</a:t>
            </a:r>
            <a:r>
              <a:rPr lang="en-US" dirty="0" smtClean="0"/>
              <a:t>.” p.2</a:t>
            </a:r>
          </a:p>
          <a:p>
            <a:r>
              <a:rPr lang="en-US" sz="2400" dirty="0" smtClean="0"/>
              <a:t>[Try searching the handbook for the word “individual.” It comes up ONLY in rubric levels 4 and 5 and it does so in 6 of the 18 rubrics.)</a:t>
            </a:r>
          </a:p>
          <a:p>
            <a:endParaRPr lang="en-US" dirty="0"/>
          </a:p>
        </p:txBody>
      </p:sp>
      <p:pic>
        <p:nvPicPr>
          <p:cNvPr id="4" name="Picture 3" descr="Screen Shot 2013-11-24 at 10.53.2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51" y="4364280"/>
            <a:ext cx="8716962" cy="22714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292</Words>
  <Application>Microsoft Macintosh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Calibri</vt:lpstr>
      <vt:lpstr>Arial</vt:lpstr>
      <vt:lpstr>Office Theme</vt:lpstr>
      <vt:lpstr>edTPA </vt:lpstr>
      <vt:lpstr>The Big Picture</vt:lpstr>
      <vt:lpstr>Plan a “Learning Segment”  (3-5 lessons) </vt:lpstr>
      <vt:lpstr>Plan a “Learning Segment”  (3-5 lessons) </vt:lpstr>
      <vt:lpstr>You will provide …</vt:lpstr>
      <vt:lpstr>You will be assessed …</vt:lpstr>
      <vt:lpstr>How do the rubrics work?</vt:lpstr>
      <vt:lpstr>1          2             3              4             5 Not Ready                 Successful Novice      Highly Accomplished</vt:lpstr>
      <vt:lpstr>Demonstrate your ability to differentiate for the needs of specific students.  </vt:lpstr>
      <vt:lpstr>Make clear connections to research and theory</vt:lpstr>
    </vt:vector>
  </TitlesOfParts>
  <Company>Seattle University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Roddy</dc:creator>
  <cp:lastModifiedBy>Microsoft Office User</cp:lastModifiedBy>
  <cp:revision>9</cp:revision>
  <dcterms:created xsi:type="dcterms:W3CDTF">2013-11-25T23:40:03Z</dcterms:created>
  <dcterms:modified xsi:type="dcterms:W3CDTF">2017-01-10T00:21:13Z</dcterms:modified>
</cp:coreProperties>
</file>